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8"/>
  </p:notesMasterIdLst>
  <p:sldIdLst>
    <p:sldId id="474" r:id="rId2"/>
    <p:sldId id="565" r:id="rId3"/>
    <p:sldId id="537" r:id="rId4"/>
    <p:sldId id="511" r:id="rId5"/>
    <p:sldId id="513" r:id="rId6"/>
    <p:sldId id="555" r:id="rId7"/>
    <p:sldId id="454" r:id="rId8"/>
    <p:sldId id="455" r:id="rId9"/>
    <p:sldId id="517" r:id="rId10"/>
    <p:sldId id="460" r:id="rId11"/>
    <p:sldId id="411" r:id="rId12"/>
    <p:sldId id="566" r:id="rId13"/>
    <p:sldId id="567" r:id="rId14"/>
    <p:sldId id="568" r:id="rId15"/>
    <p:sldId id="415"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nson" initials="CH" lastIdx="1" clrIdx="0">
    <p:extLst>
      <p:ext uri="{19B8F6BF-5375-455C-9EA6-DF929625EA0E}">
        <p15:presenceInfo xmlns:p15="http://schemas.microsoft.com/office/powerpoint/2012/main" userId="S-1-5-21-1186890595-458875499-3996988958-1473" providerId="AD"/>
      </p:ext>
    </p:extLst>
  </p:cmAuthor>
  <p:cmAuthor id="2" name="K Robertson" initials="KR" lastIdx="1" clrIdx="1">
    <p:extLst>
      <p:ext uri="{19B8F6BF-5375-455C-9EA6-DF929625EA0E}">
        <p15:presenceInfo xmlns:p15="http://schemas.microsoft.com/office/powerpoint/2012/main" userId="0775d94a83c78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317"/>
    <a:srgbClr val="9900FF"/>
    <a:srgbClr val="638840"/>
    <a:srgbClr val="336600"/>
    <a:srgbClr val="778561"/>
    <a:srgbClr val="539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2251" autoAdjust="0"/>
  </p:normalViewPr>
  <p:slideViewPr>
    <p:cSldViewPr snapToGrid="0">
      <p:cViewPr varScale="1">
        <p:scale>
          <a:sx n="105" d="100"/>
          <a:sy n="105" d="100"/>
        </p:scale>
        <p:origin x="1614" y="114"/>
      </p:cViewPr>
      <p:guideLst/>
    </p:cSldViewPr>
  </p:slideViewPr>
  <p:notesTextViewPr>
    <p:cViewPr>
      <p:scale>
        <a:sx n="1" d="1"/>
        <a:sy n="1" d="1"/>
      </p:scale>
      <p:origin x="0" y="0"/>
    </p:cViewPr>
  </p:notesTextViewPr>
  <p:sorterViewPr>
    <p:cViewPr varScale="1">
      <p:scale>
        <a:sx n="1" d="1"/>
        <a:sy n="1" d="1"/>
      </p:scale>
      <p:origin x="0" y="-15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4C86-FBDC-4FE6-BD4A-2A604246BA25}" type="datetimeFigureOut">
              <a:rPr lang="en-US" smtClean="0"/>
              <a:t>4/25/2018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7DB7C-C79A-46FF-8F3E-F61AB360BEC3}" type="slidenum">
              <a:rPr lang="en-US" smtClean="0"/>
              <a:t>‹#›</a:t>
            </a:fld>
            <a:endParaRPr lang="en-US"/>
          </a:p>
        </p:txBody>
      </p:sp>
    </p:spTree>
    <p:extLst>
      <p:ext uri="{BB962C8B-B14F-4D97-AF65-F5344CB8AC3E}">
        <p14:creationId xmlns:p14="http://schemas.microsoft.com/office/powerpoint/2010/main" val="1935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a:t>
            </a:fld>
            <a:endParaRPr lang="en-US"/>
          </a:p>
        </p:txBody>
      </p:sp>
    </p:spTree>
    <p:extLst>
      <p:ext uri="{BB962C8B-B14F-4D97-AF65-F5344CB8AC3E}">
        <p14:creationId xmlns:p14="http://schemas.microsoft.com/office/powerpoint/2010/main" val="327241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11</a:t>
            </a:fld>
            <a:endParaRPr lang="en-US"/>
          </a:p>
        </p:txBody>
      </p:sp>
    </p:spTree>
    <p:extLst>
      <p:ext uri="{BB962C8B-B14F-4D97-AF65-F5344CB8AC3E}">
        <p14:creationId xmlns:p14="http://schemas.microsoft.com/office/powerpoint/2010/main" val="187162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D57DB7C-C79A-46FF-8F3E-F61AB360BEC3}" type="slidenum">
              <a:rPr lang="en-US" smtClean="0"/>
              <a:t>12</a:t>
            </a:fld>
            <a:endParaRPr lang="en-US"/>
          </a:p>
        </p:txBody>
      </p:sp>
    </p:spTree>
    <p:extLst>
      <p:ext uri="{BB962C8B-B14F-4D97-AF65-F5344CB8AC3E}">
        <p14:creationId xmlns:p14="http://schemas.microsoft.com/office/powerpoint/2010/main" val="270571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D57DB7C-C79A-46FF-8F3E-F61AB360BEC3}" type="slidenum">
              <a:rPr lang="en-US" smtClean="0"/>
              <a:t>13</a:t>
            </a:fld>
            <a:endParaRPr lang="en-US"/>
          </a:p>
        </p:txBody>
      </p:sp>
    </p:spTree>
    <p:extLst>
      <p:ext uri="{BB962C8B-B14F-4D97-AF65-F5344CB8AC3E}">
        <p14:creationId xmlns:p14="http://schemas.microsoft.com/office/powerpoint/2010/main" val="113458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0" indent="0">
              <a:buFont typeface="+mj-lt"/>
              <a:buNone/>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5D57DB7C-C79A-46FF-8F3E-F61AB360BEC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002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6364481-8D89-4DB6-B64D-EB48DF1C8559}"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924465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16</a:t>
            </a:fld>
            <a:endParaRPr lang="en-US"/>
          </a:p>
        </p:txBody>
      </p:sp>
    </p:spTree>
    <p:extLst>
      <p:ext uri="{BB962C8B-B14F-4D97-AF65-F5344CB8AC3E}">
        <p14:creationId xmlns:p14="http://schemas.microsoft.com/office/powerpoint/2010/main" val="3321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sz="1200" dirty="0">
              <a:latin typeface="+mn-lt"/>
              <a:ea typeface="Calibri"/>
              <a:cs typeface="Times New Roman"/>
            </a:endParaRPr>
          </a:p>
        </p:txBody>
      </p:sp>
      <p:sp>
        <p:nvSpPr>
          <p:cNvPr id="4" name="Slide Number Placeholder 3"/>
          <p:cNvSpPr>
            <a:spLocks noGrp="1"/>
          </p:cNvSpPr>
          <p:nvPr>
            <p:ph type="sldNum" sz="quarter" idx="10"/>
          </p:nvPr>
        </p:nvSpPr>
        <p:spPr/>
        <p:txBody>
          <a:bodyPr/>
          <a:lstStyle/>
          <a:p>
            <a:fld id="{5D57DB7C-C79A-46FF-8F3E-F61AB360BEC3}" type="slidenum">
              <a:rPr lang="en-US" smtClean="0"/>
              <a:t>3</a:t>
            </a:fld>
            <a:endParaRPr lang="en-US"/>
          </a:p>
        </p:txBody>
      </p:sp>
    </p:spTree>
    <p:extLst>
      <p:ext uri="{BB962C8B-B14F-4D97-AF65-F5344CB8AC3E}">
        <p14:creationId xmlns:p14="http://schemas.microsoft.com/office/powerpoint/2010/main" val="21040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4</a:t>
            </a:fld>
            <a:endParaRPr lang="en-US"/>
          </a:p>
        </p:txBody>
      </p:sp>
    </p:spTree>
    <p:extLst>
      <p:ext uri="{BB962C8B-B14F-4D97-AF65-F5344CB8AC3E}">
        <p14:creationId xmlns:p14="http://schemas.microsoft.com/office/powerpoint/2010/main" val="195717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57DB7C-C79A-46FF-8F3E-F61AB360BEC3}" type="slidenum">
              <a:rPr lang="en-US" smtClean="0"/>
              <a:t>5</a:t>
            </a:fld>
            <a:endParaRPr lang="en-US"/>
          </a:p>
        </p:txBody>
      </p:sp>
    </p:spTree>
    <p:extLst>
      <p:ext uri="{BB962C8B-B14F-4D97-AF65-F5344CB8AC3E}">
        <p14:creationId xmlns:p14="http://schemas.microsoft.com/office/powerpoint/2010/main" val="299582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57DB7C-C79A-46FF-8F3E-F61AB360BEC3}" type="slidenum">
              <a:rPr lang="en-US" smtClean="0"/>
              <a:t>6</a:t>
            </a:fld>
            <a:endParaRPr lang="en-US"/>
          </a:p>
        </p:txBody>
      </p:sp>
    </p:spTree>
    <p:extLst>
      <p:ext uri="{BB962C8B-B14F-4D97-AF65-F5344CB8AC3E}">
        <p14:creationId xmlns:p14="http://schemas.microsoft.com/office/powerpoint/2010/main" val="207128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pPr>
            <a:endParaRPr lang="en-US" sz="1200" dirty="0">
              <a:latin typeface="+mn-lt"/>
              <a:ea typeface="Calibri"/>
              <a:cs typeface="Times New Roman"/>
            </a:endParaRPr>
          </a:p>
        </p:txBody>
      </p:sp>
      <p:sp>
        <p:nvSpPr>
          <p:cNvPr id="4" name="Slide Number Placeholder 3"/>
          <p:cNvSpPr>
            <a:spLocks noGrp="1"/>
          </p:cNvSpPr>
          <p:nvPr>
            <p:ph type="sldNum" sz="quarter" idx="10"/>
          </p:nvPr>
        </p:nvSpPr>
        <p:spPr/>
        <p:txBody>
          <a:bodyPr/>
          <a:lstStyle/>
          <a:p>
            <a:fld id="{5D57DB7C-C79A-46FF-8F3E-F61AB360BEC3}" type="slidenum">
              <a:rPr lang="en-US" smtClean="0"/>
              <a:t>7</a:t>
            </a:fld>
            <a:endParaRPr lang="en-US"/>
          </a:p>
        </p:txBody>
      </p:sp>
    </p:spTree>
    <p:extLst>
      <p:ext uri="{BB962C8B-B14F-4D97-AF65-F5344CB8AC3E}">
        <p14:creationId xmlns:p14="http://schemas.microsoft.com/office/powerpoint/2010/main" val="35316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D57DB7C-C79A-46FF-8F3E-F61AB360BEC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6058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D57DB7C-C79A-46FF-8F3E-F61AB360BEC3}" type="slidenum">
              <a:rPr lang="en-US" smtClean="0"/>
              <a:t>9</a:t>
            </a:fld>
            <a:endParaRPr lang="en-US"/>
          </a:p>
        </p:txBody>
      </p:sp>
    </p:spTree>
    <p:extLst>
      <p:ext uri="{BB962C8B-B14F-4D97-AF65-F5344CB8AC3E}">
        <p14:creationId xmlns:p14="http://schemas.microsoft.com/office/powerpoint/2010/main" val="81423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10</a:t>
            </a:fld>
            <a:endParaRPr lang="en-US"/>
          </a:p>
        </p:txBody>
      </p:sp>
    </p:spTree>
    <p:extLst>
      <p:ext uri="{BB962C8B-B14F-4D97-AF65-F5344CB8AC3E}">
        <p14:creationId xmlns:p14="http://schemas.microsoft.com/office/powerpoint/2010/main" val="293410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92734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08358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54611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06996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6B62F-1B3A-4FC3-9956-309BB9FFCE5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5265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66B62F-1B3A-4FC3-9956-309BB9FFCE5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88735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66B62F-1B3A-4FC3-9956-309BB9FFCE5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48496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66B62F-1B3A-4FC3-9956-309BB9FFCE5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11760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6B62F-1B3A-4FC3-9956-309BB9FFCE5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77563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6B62F-1B3A-4FC3-9956-309BB9FFCE5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1749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6B62F-1B3A-4FC3-9956-309BB9FFCE5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95249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B62F-1B3A-4FC3-9956-309BB9FFCE5D}" type="datetimeFigureOut">
              <a:rPr lang="en-US" smtClean="0"/>
              <a:t>4/25/2018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51C25-DF77-4DA3-9BAC-FF5AE45C2DED}" type="slidenum">
              <a:rPr lang="en-US" smtClean="0"/>
              <a:t>‹#›</a:t>
            </a:fld>
            <a:endParaRPr lang="en-US"/>
          </a:p>
        </p:txBody>
      </p:sp>
    </p:spTree>
    <p:extLst>
      <p:ext uri="{BB962C8B-B14F-4D97-AF65-F5344CB8AC3E}">
        <p14:creationId xmlns:p14="http://schemas.microsoft.com/office/powerpoint/2010/main" val="2141881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png"/><Relationship Id="rId4" Type="http://schemas.openxmlformats.org/officeDocument/2006/relationships/image" Target="../media/image24.jpe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lwprotoco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emf"/><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hyperlink" Target="http://www.unmultimedia.org/radio/kiswahili/2012/01/" TargetMode="Externa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3619"/>
            <a:ext cx="9144000" cy="3931560"/>
          </a:xfrm>
          <a:prstGeom prst="rect">
            <a:avLst/>
          </a:prstGeom>
        </p:spPr>
      </p:pic>
      <p:sp>
        <p:nvSpPr>
          <p:cNvPr id="6" name="TextBox 5"/>
          <p:cNvSpPr txBox="1"/>
          <p:nvPr/>
        </p:nvSpPr>
        <p:spPr>
          <a:xfrm>
            <a:off x="0" y="6091519"/>
            <a:ext cx="9144000" cy="338554"/>
          </a:xfrm>
          <a:prstGeom prst="rect">
            <a:avLst/>
          </a:prstGeom>
          <a:noFill/>
        </p:spPr>
        <p:txBody>
          <a:bodyPr wrap="square" rtlCol="0">
            <a:spAutoFit/>
          </a:bodyPr>
          <a:lstStyle/>
          <a:p>
            <a:pPr algn="ctr"/>
            <a:endParaRPr lang="en-US" sz="1600" dirty="0"/>
          </a:p>
        </p:txBody>
      </p:sp>
      <p:sp>
        <p:nvSpPr>
          <p:cNvPr id="7" name="TextBox 6"/>
          <p:cNvSpPr txBox="1"/>
          <p:nvPr/>
        </p:nvSpPr>
        <p:spPr>
          <a:xfrm>
            <a:off x="234043" y="4284685"/>
            <a:ext cx="8675913" cy="738664"/>
          </a:xfrm>
          <a:prstGeom prst="rect">
            <a:avLst/>
          </a:prstGeom>
          <a:noFill/>
        </p:spPr>
        <p:txBody>
          <a:bodyPr wrap="square" rtlCol="0">
            <a:spAutoFit/>
          </a:bodyPr>
          <a:lstStyle/>
          <a:p>
            <a:pPr algn="ctr"/>
            <a:r>
              <a:rPr lang="en-US" sz="2400" dirty="0" err="1"/>
              <a:t>Introducción</a:t>
            </a:r>
            <a:r>
              <a:rPr lang="en-US" dirty="0"/>
              <a:t> </a:t>
            </a:r>
          </a:p>
          <a:p>
            <a:pPr algn="ctr"/>
            <a:r>
              <a:rPr lang="en-US" dirty="0"/>
              <a:t>25 de Abril, 2018</a:t>
            </a:r>
          </a:p>
        </p:txBody>
      </p:sp>
    </p:spTree>
    <p:extLst>
      <p:ext uri="{BB962C8B-B14F-4D97-AF65-F5344CB8AC3E}">
        <p14:creationId xmlns:p14="http://schemas.microsoft.com/office/powerpoint/2010/main" val="249961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12519B-8CC5-4BC6-B928-1C4F12E1956A}"/>
              </a:ext>
            </a:extLst>
          </p:cNvPr>
          <p:cNvSpPr/>
          <p:nvPr/>
        </p:nvSpPr>
        <p:spPr>
          <a:xfrm>
            <a:off x="436868" y="232519"/>
            <a:ext cx="2229649" cy="461665"/>
          </a:xfrm>
          <a:prstGeom prst="rect">
            <a:avLst/>
          </a:prstGeom>
        </p:spPr>
        <p:txBody>
          <a:bodyPr wrap="none">
            <a:spAutoFit/>
          </a:bodyPr>
          <a:lstStyle/>
          <a:p>
            <a:r>
              <a:rPr lang="es-ES" sz="2400" b="1" dirty="0">
                <a:solidFill>
                  <a:srgbClr val="FFC000"/>
                </a:solidFill>
              </a:rPr>
              <a:t>QUÉ ES LA PDA?</a:t>
            </a:r>
            <a:endParaRPr lang="en-US" sz="2400" dirty="0"/>
          </a:p>
        </p:txBody>
      </p:sp>
      <p:pic>
        <p:nvPicPr>
          <p:cNvPr id="11" name="Picture 10">
            <a:extLst>
              <a:ext uri="{FF2B5EF4-FFF2-40B4-BE49-F238E27FC236}">
                <a16:creationId xmlns:a16="http://schemas.microsoft.com/office/drawing/2014/main" id="{399CA9A3-A277-43E2-8190-A105A7A3FF62}"/>
              </a:ext>
            </a:extLst>
          </p:cNvPr>
          <p:cNvPicPr>
            <a:picLocks noChangeAspect="1"/>
          </p:cNvPicPr>
          <p:nvPr/>
        </p:nvPicPr>
        <p:blipFill>
          <a:blip r:embed="rId3"/>
          <a:stretch>
            <a:fillRect/>
          </a:stretch>
        </p:blipFill>
        <p:spPr>
          <a:xfrm>
            <a:off x="436868" y="694184"/>
            <a:ext cx="8472488" cy="5897198"/>
          </a:xfrm>
          <a:prstGeom prst="rect">
            <a:avLst/>
          </a:prstGeom>
        </p:spPr>
      </p:pic>
    </p:spTree>
    <p:extLst>
      <p:ext uri="{BB962C8B-B14F-4D97-AF65-F5344CB8AC3E}">
        <p14:creationId xmlns:p14="http://schemas.microsoft.com/office/powerpoint/2010/main" val="349381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971" y="48939"/>
            <a:ext cx="7939967" cy="424732"/>
          </a:xfrm>
          <a:prstGeom prst="rect">
            <a:avLst/>
          </a:prstGeom>
        </p:spPr>
        <p:txBody>
          <a:bodyPr wrap="square">
            <a:spAutoFit/>
          </a:bodyPr>
          <a:lstStyle/>
          <a:p>
            <a:pPr defTabSz="457200">
              <a:lnSpc>
                <a:spcPct val="90000"/>
              </a:lnSpc>
            </a:pPr>
            <a:r>
              <a:rPr lang="en-US" sz="2400" b="1" dirty="0">
                <a:solidFill>
                  <a:srgbClr val="FFC000"/>
                </a:solidFill>
              </a:rPr>
              <a:t>EL “ALCANCE” DE UN INVENTARIO</a:t>
            </a:r>
          </a:p>
        </p:txBody>
      </p:sp>
      <p:pic>
        <p:nvPicPr>
          <p:cNvPr id="16" name="Picture 15">
            <a:extLst>
              <a:ext uri="{FF2B5EF4-FFF2-40B4-BE49-F238E27FC236}">
                <a16:creationId xmlns:a16="http://schemas.microsoft.com/office/drawing/2014/main" id="{529A4F02-16D2-4921-819A-F00630C647A4}"/>
              </a:ext>
            </a:extLst>
          </p:cNvPr>
          <p:cNvPicPr>
            <a:picLocks noChangeAspect="1"/>
          </p:cNvPicPr>
          <p:nvPr/>
        </p:nvPicPr>
        <p:blipFill>
          <a:blip r:embed="rId3"/>
          <a:stretch>
            <a:fillRect/>
          </a:stretch>
        </p:blipFill>
        <p:spPr>
          <a:xfrm>
            <a:off x="957262" y="728663"/>
            <a:ext cx="7229475" cy="5772150"/>
          </a:xfrm>
          <a:prstGeom prst="rect">
            <a:avLst/>
          </a:prstGeom>
        </p:spPr>
      </p:pic>
    </p:spTree>
    <p:extLst>
      <p:ext uri="{BB962C8B-B14F-4D97-AF65-F5344CB8AC3E}">
        <p14:creationId xmlns:p14="http://schemas.microsoft.com/office/powerpoint/2010/main" val="169254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hotos-2.dropbox.com/t/2/AACqkhhMETyMj2O48pAxhx0LtieaMB22yXYXVrpngmZ_kg/12/286359170/jpeg/32x32/3/1477123200/0/2/iStock_000088399443_Full.jpg/ELO27G4YhJUSIAIoAg/QdnW91mj8Jz5NB2UjND5EUX79imCUAXmTb_8ylZ4R7o%2CMOgTl_dER7IV5GQEgx3H69yZq0xHVWpo8YE4WZeIigE%2CgfQD3zSmMWPl97HoTyCdH3EW5lwwjxBA0tv150s-AG0?size_mode=3&amp;dl=0&amp;size=800x600"/>
          <p:cNvPicPr>
            <a:picLocks noChangeAspect="1" noChangeArrowheads="1"/>
          </p:cNvPicPr>
          <p:nvPr/>
        </p:nvPicPr>
        <p:blipFill rotWithShape="1">
          <a:blip r:embed="rId3">
            <a:extLst>
              <a:ext uri="{28A0092B-C50C-407E-A947-70E740481C1C}">
                <a14:useLocalDpi xmlns:a14="http://schemas.microsoft.com/office/drawing/2010/main"/>
              </a:ext>
            </a:extLst>
          </a:blip>
          <a:srcRect l="7557" r="26538"/>
          <a:stretch/>
        </p:blipFill>
        <p:spPr bwMode="auto">
          <a:xfrm>
            <a:off x="2" y="-1"/>
            <a:ext cx="9143998" cy="6943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237009" y="184868"/>
            <a:ext cx="8754595" cy="424732"/>
          </a:xfrm>
          <a:prstGeom prst="rect">
            <a:avLst/>
          </a:prstGeom>
          <a:noFill/>
          <a:ln w="9525">
            <a:noFill/>
            <a:miter lim="800000"/>
            <a:headEnd/>
            <a:tailEnd/>
          </a:ln>
          <a:effectLst/>
        </p:spPr>
        <p:txBody>
          <a:bodyPr wrap="square">
            <a:spAutoFit/>
          </a:bodyPr>
          <a:lstStyle/>
          <a:p>
            <a:pPr defTabSz="457200">
              <a:lnSpc>
                <a:spcPct val="90000"/>
              </a:lnSpc>
            </a:pPr>
            <a:r>
              <a:rPr lang="es-ES" sz="2400" b="1" dirty="0">
                <a:solidFill>
                  <a:srgbClr val="FFC000"/>
                </a:solidFill>
              </a:rPr>
              <a:t>DEFINIENDO EL “QUÉ” Y EL “CÓMO” DE UN INVENTARIO DE PDA</a:t>
            </a:r>
            <a:endParaRPr lang="en-US" sz="2400" b="1" dirty="0">
              <a:solidFill>
                <a:srgbClr val="FFC000"/>
              </a:solidFill>
            </a:endParaRPr>
          </a:p>
        </p:txBody>
      </p:sp>
      <p:sp>
        <p:nvSpPr>
          <p:cNvPr id="3" name="TextBox 2"/>
          <p:cNvSpPr txBox="1"/>
          <p:nvPr/>
        </p:nvSpPr>
        <p:spPr>
          <a:xfrm>
            <a:off x="555204" y="1546307"/>
            <a:ext cx="4759954" cy="2677656"/>
          </a:xfrm>
          <a:prstGeom prst="rect">
            <a:avLst/>
          </a:prstGeom>
          <a:solidFill>
            <a:schemeClr val="tx1">
              <a:alpha val="67000"/>
            </a:schemeClr>
          </a:solidFill>
        </p:spPr>
        <p:txBody>
          <a:bodyPr wrap="square" rtlCol="0">
            <a:spAutoFit/>
          </a:bodyPr>
          <a:lstStyle/>
          <a:p>
            <a:pPr marL="336550" indent="-336550">
              <a:buFont typeface="+mj-lt"/>
              <a:buAutoNum type="arabicPeriod"/>
            </a:pPr>
            <a:r>
              <a:rPr lang="en-US" sz="2400" b="1" dirty="0" err="1">
                <a:solidFill>
                  <a:schemeClr val="bg1"/>
                </a:solidFill>
              </a:rPr>
              <a:t>Qué</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 </a:t>
            </a:r>
            <a:r>
              <a:rPr lang="en-US" sz="2400" b="1" dirty="0" err="1">
                <a:solidFill>
                  <a:schemeClr val="bg1"/>
                </a:solidFill>
              </a:rPr>
              <a:t>empezar</a:t>
            </a:r>
            <a:r>
              <a:rPr lang="en-US" sz="2400" b="1" dirty="0">
                <a:solidFill>
                  <a:schemeClr val="bg1"/>
                </a:solidFill>
              </a:rPr>
              <a:t>?</a:t>
            </a:r>
          </a:p>
        </p:txBody>
      </p:sp>
      <p:sp>
        <p:nvSpPr>
          <p:cNvPr id="2" name="Rectangle 1">
            <a:extLst>
              <a:ext uri="{FF2B5EF4-FFF2-40B4-BE49-F238E27FC236}">
                <a16:creationId xmlns:a16="http://schemas.microsoft.com/office/drawing/2014/main" id="{B28BA0A3-FA35-4CDE-AF54-2357C37CBF5F}"/>
              </a:ext>
            </a:extLst>
          </p:cNvPr>
          <p:cNvSpPr/>
          <p:nvPr/>
        </p:nvSpPr>
        <p:spPr>
          <a:xfrm>
            <a:off x="561447" y="2556522"/>
            <a:ext cx="4753711" cy="6572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45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hotos-2.dropbox.com/t/2/AACqkhhMETyMj2O48pAxhx0LtieaMB22yXYXVrpngmZ_kg/12/286359170/jpeg/32x32/3/1477123200/0/2/iStock_000088399443_Full.jpg/ELO27G4YhJUSIAIoAg/QdnW91mj8Jz5NB2UjND5EUX79imCUAXmTb_8ylZ4R7o%2CMOgTl_dER7IV5GQEgx3H69yZq0xHVWpo8YE4WZeIigE%2CgfQD3zSmMWPl97HoTyCdH3EW5lwwjxBA0tv150s-AG0?size_mode=3&amp;dl=0&amp;size=800x600"/>
          <p:cNvPicPr>
            <a:picLocks noChangeAspect="1" noChangeArrowheads="1"/>
          </p:cNvPicPr>
          <p:nvPr/>
        </p:nvPicPr>
        <p:blipFill rotWithShape="1">
          <a:blip r:embed="rId3">
            <a:extLst>
              <a:ext uri="{28A0092B-C50C-407E-A947-70E740481C1C}">
                <a14:useLocalDpi xmlns:a14="http://schemas.microsoft.com/office/drawing/2010/main"/>
              </a:ext>
            </a:extLst>
          </a:blip>
          <a:srcRect l="7557" r="26538"/>
          <a:stretch/>
        </p:blipFill>
        <p:spPr bwMode="auto">
          <a:xfrm>
            <a:off x="2" y="-1"/>
            <a:ext cx="9143998" cy="6943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237009" y="184868"/>
            <a:ext cx="8754595" cy="424732"/>
          </a:xfrm>
          <a:prstGeom prst="rect">
            <a:avLst/>
          </a:prstGeom>
          <a:noFill/>
          <a:ln w="9525">
            <a:noFill/>
            <a:miter lim="800000"/>
            <a:headEnd/>
            <a:tailEnd/>
          </a:ln>
          <a:effectLst/>
        </p:spPr>
        <p:txBody>
          <a:bodyPr wrap="square">
            <a:spAutoFit/>
          </a:bodyPr>
          <a:lstStyle/>
          <a:p>
            <a:pPr defTabSz="457200">
              <a:lnSpc>
                <a:spcPct val="90000"/>
              </a:lnSpc>
            </a:pPr>
            <a:r>
              <a:rPr lang="es-ES" sz="2400" b="1" dirty="0">
                <a:solidFill>
                  <a:srgbClr val="FFC000"/>
                </a:solidFill>
              </a:rPr>
              <a:t>DEFINIENDO EL “QUÉ” Y EL “CÓMO” DE UN INVENTARIO DE PDA</a:t>
            </a:r>
            <a:endParaRPr lang="en-US" sz="2400" b="1" dirty="0">
              <a:solidFill>
                <a:srgbClr val="FFC000"/>
              </a:solidFill>
            </a:endParaRPr>
          </a:p>
        </p:txBody>
      </p:sp>
      <p:sp>
        <p:nvSpPr>
          <p:cNvPr id="3" name="TextBox 2"/>
          <p:cNvSpPr txBox="1"/>
          <p:nvPr/>
        </p:nvSpPr>
        <p:spPr>
          <a:xfrm>
            <a:off x="555204" y="1546307"/>
            <a:ext cx="4759954" cy="2677656"/>
          </a:xfrm>
          <a:prstGeom prst="rect">
            <a:avLst/>
          </a:prstGeom>
          <a:solidFill>
            <a:schemeClr val="tx1">
              <a:alpha val="67000"/>
            </a:schemeClr>
          </a:solidFill>
        </p:spPr>
        <p:txBody>
          <a:bodyPr wrap="square" rtlCol="0">
            <a:spAutoFit/>
          </a:bodyPr>
          <a:lstStyle/>
          <a:p>
            <a:pPr marL="336550" indent="-336550">
              <a:buFont typeface="+mj-lt"/>
              <a:buAutoNum type="arabicPeriod"/>
            </a:pPr>
            <a:r>
              <a:rPr lang="en-US" sz="2400" b="1" dirty="0" err="1">
                <a:solidFill>
                  <a:schemeClr val="bg1"/>
                </a:solidFill>
              </a:rPr>
              <a:t>Qué</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 </a:t>
            </a:r>
            <a:r>
              <a:rPr lang="en-US" sz="2400" b="1" dirty="0" err="1">
                <a:solidFill>
                  <a:schemeClr val="bg1"/>
                </a:solidFill>
              </a:rPr>
              <a:t>empezar</a:t>
            </a:r>
            <a:r>
              <a:rPr lang="en-US" sz="2400" b="1" dirty="0">
                <a:solidFill>
                  <a:schemeClr val="bg1"/>
                </a:solidFill>
              </a:rPr>
              <a:t>?</a:t>
            </a:r>
          </a:p>
        </p:txBody>
      </p:sp>
      <p:sp>
        <p:nvSpPr>
          <p:cNvPr id="2" name="Rectangle 1">
            <a:extLst>
              <a:ext uri="{FF2B5EF4-FFF2-40B4-BE49-F238E27FC236}">
                <a16:creationId xmlns:a16="http://schemas.microsoft.com/office/drawing/2014/main" id="{B28BA0A3-FA35-4CDE-AF54-2357C37CBF5F}"/>
              </a:ext>
            </a:extLst>
          </p:cNvPr>
          <p:cNvSpPr/>
          <p:nvPr/>
        </p:nvSpPr>
        <p:spPr>
          <a:xfrm>
            <a:off x="555204" y="3566738"/>
            <a:ext cx="4753711" cy="6572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1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93560" y="297163"/>
            <a:ext cx="7205739" cy="424732"/>
          </a:xfrm>
          <a:prstGeom prst="rect">
            <a:avLst/>
          </a:prstGeom>
          <a:noFill/>
          <a:ln w="9525">
            <a:noFill/>
            <a:miter lim="800000"/>
            <a:headEnd/>
            <a:tailEnd/>
          </a:ln>
          <a:effectLst/>
        </p:spPr>
        <p:txBody>
          <a:bodyPr wrap="square">
            <a:spAutoFit/>
          </a:bodyPr>
          <a:lstStyle/>
          <a:p>
            <a:pPr>
              <a:lnSpc>
                <a:spcPct val="90000"/>
              </a:lnSpc>
            </a:pPr>
            <a:r>
              <a:rPr lang="en-US" sz="2400" b="1" dirty="0">
                <a:solidFill>
                  <a:srgbClr val="FFC000"/>
                </a:solidFill>
              </a:rPr>
              <a:t>10 PASOS</a:t>
            </a:r>
          </a:p>
        </p:txBody>
      </p:sp>
      <p:pic>
        <p:nvPicPr>
          <p:cNvPr id="6" name="Picture 5" descr="Gold-Blac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403" y="6458029"/>
            <a:ext cx="2774933" cy="226632"/>
          </a:xfrm>
          <a:prstGeom prst="rect">
            <a:avLst/>
          </a:prstGeom>
        </p:spPr>
      </p:pic>
      <p:cxnSp>
        <p:nvCxnSpPr>
          <p:cNvPr id="7" name="Straight Connector 6"/>
          <p:cNvCxnSpPr/>
          <p:nvPr/>
        </p:nvCxnSpPr>
        <p:spPr>
          <a:xfrm>
            <a:off x="440598"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3F75691-42EF-4291-9E94-5D377D595CCD}"/>
              </a:ext>
            </a:extLst>
          </p:cNvPr>
          <p:cNvPicPr>
            <a:picLocks noChangeAspect="1"/>
          </p:cNvPicPr>
          <p:nvPr/>
        </p:nvPicPr>
        <p:blipFill rotWithShape="1">
          <a:blip r:embed="rId4"/>
          <a:srcRect l="3503" r="6089"/>
          <a:stretch/>
        </p:blipFill>
        <p:spPr>
          <a:xfrm>
            <a:off x="28348" y="2477075"/>
            <a:ext cx="9144000" cy="2029873"/>
          </a:xfrm>
          <a:prstGeom prst="rect">
            <a:avLst/>
          </a:prstGeom>
        </p:spPr>
      </p:pic>
    </p:spTree>
    <p:extLst>
      <p:ext uri="{BB962C8B-B14F-4D97-AF65-F5344CB8AC3E}">
        <p14:creationId xmlns:p14="http://schemas.microsoft.com/office/powerpoint/2010/main" val="106483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old-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0318" y="5133683"/>
            <a:ext cx="1560911" cy="12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05854" y="274558"/>
            <a:ext cx="8700596" cy="461665"/>
          </a:xfrm>
          <a:prstGeom prst="rect">
            <a:avLst/>
          </a:prstGeom>
          <a:noFill/>
        </p:spPr>
        <p:txBody>
          <a:bodyPr wrap="square" rtlCol="0">
            <a:spAutoFit/>
          </a:bodyPr>
          <a:lstStyle/>
          <a:p>
            <a:pPr defTabSz="257163"/>
            <a:r>
              <a:rPr lang="en-US" sz="2400" b="1" spc="-11" dirty="0" err="1">
                <a:solidFill>
                  <a:srgbClr val="FFC000"/>
                </a:solidFill>
                <a:cs typeface="Arial" pitchFamily="34" charset="0"/>
              </a:rPr>
              <a:t>Agradecimientos</a:t>
            </a:r>
            <a:r>
              <a:rPr lang="en-US" sz="2400" b="1" spc="-11" dirty="0">
                <a:solidFill>
                  <a:srgbClr val="FFC000"/>
                </a:solidFill>
                <a:cs typeface="Arial" pitchFamily="34" charset="0"/>
              </a:rPr>
              <a:t> </a:t>
            </a:r>
          </a:p>
        </p:txBody>
      </p:sp>
      <p:pic>
        <p:nvPicPr>
          <p:cNvPr id="14" name="Picture 4" descr="Image result for netherlands ministry of economic affai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5462" y="1298941"/>
            <a:ext cx="2175669" cy="12444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Pri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6702" r="5426"/>
          <a:stretch/>
        </p:blipFill>
        <p:spPr bwMode="auto">
          <a:xfrm>
            <a:off x="1955034" y="2932056"/>
            <a:ext cx="2126859" cy="1210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89261" y="2496378"/>
            <a:ext cx="2605155" cy="246221"/>
          </a:xfrm>
          <a:prstGeom prst="rect">
            <a:avLst/>
          </a:prstGeom>
          <a:noFill/>
        </p:spPr>
        <p:txBody>
          <a:bodyPr wrap="square" rtlCol="0">
            <a:spAutoFit/>
          </a:bodyPr>
          <a:lstStyle/>
          <a:p>
            <a:pPr algn="ctr"/>
            <a:r>
              <a:rPr lang="en-US" sz="1000" i="1" dirty="0"/>
              <a:t>The Netherlands Ministry of Economic Affairs</a:t>
            </a:r>
          </a:p>
        </p:txBody>
      </p:sp>
      <p:pic>
        <p:nvPicPr>
          <p:cNvPr id="2058" name="Picture 10" descr="Image result for danish ministry of foreign affair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3449" y="2932056"/>
            <a:ext cx="2106135"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0" name="Picture 12" descr="Image result for sida swede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55463" y="4143813"/>
            <a:ext cx="1829261" cy="9601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2" name="Picture 14" descr="Image result for irish ai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63450" y="4142256"/>
            <a:ext cx="1977847" cy="9601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7"/>
          <p:cNvSpPr txBox="1">
            <a:spLocks noChangeArrowheads="1"/>
          </p:cNvSpPr>
          <p:nvPr/>
        </p:nvSpPr>
        <p:spPr bwMode="auto">
          <a:xfrm>
            <a:off x="538966" y="5650219"/>
            <a:ext cx="79786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50000"/>
              </a:spcBef>
              <a:spcAft>
                <a:spcPct val="0"/>
              </a:spcAft>
            </a:pPr>
            <a:r>
              <a:rPr lang="en-US" sz="1000" i="1" dirty="0">
                <a:solidFill>
                  <a:prstClr val="black"/>
                </a:solidFill>
                <a:latin typeface="+mn-lt"/>
                <a:cs typeface="Arial"/>
              </a:rPr>
              <a:t>Note</a:t>
            </a:r>
            <a:r>
              <a:rPr lang="en-US" sz="1000" dirty="0">
                <a:solidFill>
                  <a:prstClr val="black"/>
                </a:solidFill>
                <a:latin typeface="+mn-lt"/>
                <a:cs typeface="Arial"/>
              </a:rPr>
              <a:t>: </a:t>
            </a:r>
            <a:r>
              <a:rPr lang="en-US" sz="1000" dirty="0">
                <a:latin typeface="+mn-lt"/>
              </a:rPr>
              <a:t>The Ministry of Foreign Affairs of the Netherlands, the Royal Danish Ministry of Foreign Affairs, the Swedish International Development Cooperation Agency (SIDA) and the Department of Foreign Affairs and Trade of Ireland (Irish Aid) provided core funding of the World Resources Institute, which made possible the development of the Food Loss and Waste Protocol.</a:t>
            </a:r>
            <a:endParaRPr lang="en-US" sz="1000" dirty="0">
              <a:solidFill>
                <a:prstClr val="black"/>
              </a:solidFill>
              <a:latin typeface="+mn-lt"/>
              <a:cs typeface="Arial"/>
            </a:endParaRPr>
          </a:p>
        </p:txBody>
      </p:sp>
      <p:cxnSp>
        <p:nvCxnSpPr>
          <p:cNvPr id="6" name="Straight Connector 5"/>
          <p:cNvCxnSpPr/>
          <p:nvPr/>
        </p:nvCxnSpPr>
        <p:spPr>
          <a:xfrm>
            <a:off x="1319863" y="2932056"/>
            <a:ext cx="6416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19863" y="4029336"/>
            <a:ext cx="6416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18612" y="1149597"/>
            <a:ext cx="0" cy="425968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78396" y="1552112"/>
            <a:ext cx="1685164" cy="1048174"/>
          </a:xfrm>
          <a:prstGeom prst="rect">
            <a:avLst/>
          </a:prstGeom>
        </p:spPr>
      </p:pic>
      <p:pic>
        <p:nvPicPr>
          <p:cNvPr id="18" name="Picture 17" descr="Gold-Black.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91403" y="6458029"/>
            <a:ext cx="2774933" cy="226632"/>
          </a:xfrm>
          <a:prstGeom prst="rect">
            <a:avLst/>
          </a:prstGeom>
        </p:spPr>
      </p:pic>
      <p:cxnSp>
        <p:nvCxnSpPr>
          <p:cNvPr id="20" name="Straight Connector 19"/>
          <p:cNvCxnSpPr/>
          <p:nvPr/>
        </p:nvCxnSpPr>
        <p:spPr>
          <a:xfrm>
            <a:off x="440598"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86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65094"/>
            <a:ext cx="9144000" cy="3931560"/>
          </a:xfrm>
          <a:prstGeom prst="rect">
            <a:avLst/>
          </a:prstGeom>
        </p:spPr>
      </p:pic>
      <p:sp>
        <p:nvSpPr>
          <p:cNvPr id="5" name="TextBox 4"/>
          <p:cNvSpPr txBox="1"/>
          <p:nvPr/>
        </p:nvSpPr>
        <p:spPr>
          <a:xfrm>
            <a:off x="1842247" y="4663440"/>
            <a:ext cx="5459506" cy="1138773"/>
          </a:xfrm>
          <a:prstGeom prst="rect">
            <a:avLst/>
          </a:prstGeom>
          <a:noFill/>
        </p:spPr>
        <p:txBody>
          <a:bodyPr wrap="square" rtlCol="0">
            <a:spAutoFit/>
          </a:bodyPr>
          <a:lstStyle/>
          <a:p>
            <a:pPr algn="ctr"/>
            <a:r>
              <a:rPr lang="en-US" sz="2400" dirty="0">
                <a:hlinkClick r:id="rId4"/>
              </a:rPr>
              <a:t>www.flwprotocol.org</a:t>
            </a:r>
            <a:endParaRPr lang="en-US" sz="2400" dirty="0"/>
          </a:p>
          <a:p>
            <a:pPr algn="ctr"/>
            <a:endParaRPr lang="en-US" sz="2400" dirty="0"/>
          </a:p>
          <a:p>
            <a:pPr algn="ctr"/>
            <a:r>
              <a:rPr lang="en-US" sz="2000"/>
              <a:t>Austin </a:t>
            </a:r>
            <a:r>
              <a:rPr lang="en-US" sz="2000" dirty="0"/>
              <a:t>Clowes (Austin.Clowes@wri.org)</a:t>
            </a:r>
          </a:p>
        </p:txBody>
      </p:sp>
    </p:spTree>
    <p:extLst>
      <p:ext uri="{BB962C8B-B14F-4D97-AF65-F5344CB8AC3E}">
        <p14:creationId xmlns:p14="http://schemas.microsoft.com/office/powerpoint/2010/main" val="10117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34856-DAE1-46D1-8237-8132AC01CD13}"/>
              </a:ext>
            </a:extLst>
          </p:cNvPr>
          <p:cNvSpPr txBox="1">
            <a:spLocks noGrp="1"/>
          </p:cNvSpPr>
          <p:nvPr>
            <p:ph type="title"/>
          </p:nvPr>
        </p:nvSpPr>
        <p:spPr>
          <a:xfrm>
            <a:off x="514349" y="2191233"/>
            <a:ext cx="8143875" cy="1588127"/>
          </a:xfrm>
          <a:prstGeom prst="rect">
            <a:avLst/>
          </a:prstGeom>
          <a:noFill/>
        </p:spPr>
        <p:txBody>
          <a:bodyPr wrap="square" rtlCol="0">
            <a:spAutoFit/>
          </a:bodyPr>
          <a:lstStyle/>
          <a:p>
            <a:pPr algn="ctr"/>
            <a:r>
              <a:rPr lang="en-US" sz="3600" b="1" dirty="0">
                <a:solidFill>
                  <a:srgbClr val="FFC000"/>
                </a:solidFill>
              </a:rPr>
              <a:t>LA PERDIDA Y DESPERDICIO DE ALIMENTOS</a:t>
            </a:r>
            <a:br>
              <a:rPr lang="en-US" sz="3600" b="1" dirty="0">
                <a:solidFill>
                  <a:srgbClr val="FFC000"/>
                </a:solidFill>
              </a:rPr>
            </a:br>
            <a:r>
              <a:rPr lang="en-US" sz="3600" b="1" dirty="0">
                <a:solidFill>
                  <a:srgbClr val="FFC000"/>
                </a:solidFill>
              </a:rPr>
              <a:t>=</a:t>
            </a:r>
            <a:br>
              <a:rPr lang="en-US" sz="3600" b="1" dirty="0">
                <a:solidFill>
                  <a:srgbClr val="FFC000"/>
                </a:solidFill>
              </a:rPr>
            </a:br>
            <a:r>
              <a:rPr lang="en-US" sz="3600" b="1" dirty="0">
                <a:solidFill>
                  <a:srgbClr val="FFC000"/>
                </a:solidFill>
              </a:rPr>
              <a:t>LA PDA</a:t>
            </a:r>
          </a:p>
        </p:txBody>
      </p:sp>
    </p:spTree>
    <p:extLst>
      <p:ext uri="{BB962C8B-B14F-4D97-AF65-F5344CB8AC3E}">
        <p14:creationId xmlns:p14="http://schemas.microsoft.com/office/powerpoint/2010/main" val="131985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3217" b="68849"/>
          <a:stretch/>
        </p:blipFill>
        <p:spPr>
          <a:xfrm>
            <a:off x="440597" y="1160057"/>
            <a:ext cx="7936110" cy="1131756"/>
          </a:xfrm>
          <a:prstGeom prst="rect">
            <a:avLst/>
          </a:prstGeom>
        </p:spPr>
      </p:pic>
      <p:sp>
        <p:nvSpPr>
          <p:cNvPr id="11" name="TextBox 10"/>
          <p:cNvSpPr txBox="1"/>
          <p:nvPr/>
        </p:nvSpPr>
        <p:spPr>
          <a:xfrm>
            <a:off x="497541" y="189426"/>
            <a:ext cx="8027894" cy="461665"/>
          </a:xfrm>
          <a:prstGeom prst="rect">
            <a:avLst/>
          </a:prstGeom>
          <a:noFill/>
        </p:spPr>
        <p:txBody>
          <a:bodyPr wrap="square" rtlCol="0">
            <a:spAutoFit/>
          </a:bodyPr>
          <a:lstStyle/>
          <a:p>
            <a:r>
              <a:rPr lang="en-US" sz="2400" b="1" dirty="0" err="1">
                <a:solidFill>
                  <a:srgbClr val="FFC000"/>
                </a:solidFill>
              </a:rPr>
              <a:t>Resumen</a:t>
            </a:r>
            <a:r>
              <a:rPr lang="en-US" sz="2400" b="1" dirty="0">
                <a:solidFill>
                  <a:srgbClr val="FFC000"/>
                </a:solidFill>
              </a:rPr>
              <a:t> de </a:t>
            </a:r>
            <a:r>
              <a:rPr lang="en-US" sz="2400" b="1" dirty="0" err="1">
                <a:solidFill>
                  <a:srgbClr val="FFC000"/>
                </a:solidFill>
              </a:rPr>
              <a:t>impactos</a:t>
            </a:r>
            <a:r>
              <a:rPr lang="en-US" sz="2400" b="1" dirty="0">
                <a:solidFill>
                  <a:srgbClr val="FFC000"/>
                </a:solidFill>
              </a:rPr>
              <a:t> </a:t>
            </a:r>
            <a:r>
              <a:rPr lang="en-US" sz="2400" b="1" dirty="0" err="1">
                <a:solidFill>
                  <a:srgbClr val="FFC000"/>
                </a:solidFill>
              </a:rPr>
              <a:t>globales</a:t>
            </a:r>
            <a:endParaRPr lang="en-US" sz="2400" b="1" dirty="0">
              <a:solidFill>
                <a:srgbClr val="FFC000"/>
              </a:solidFill>
            </a:endParaRPr>
          </a:p>
        </p:txBody>
      </p:sp>
      <p:cxnSp>
        <p:nvCxnSpPr>
          <p:cNvPr id="5" name="Straight Connector 4"/>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TextBox 6"/>
          <p:cNvSpPr txBox="1">
            <a:spLocks noChangeArrowheads="1"/>
          </p:cNvSpPr>
          <p:nvPr/>
        </p:nvSpPr>
        <p:spPr bwMode="auto">
          <a:xfrm>
            <a:off x="497541" y="6274373"/>
            <a:ext cx="5316405" cy="867930"/>
          </a:xfrm>
          <a:prstGeom prst="rect">
            <a:avLst/>
          </a:prstGeom>
          <a:noFill/>
          <a:ln w="9525">
            <a:noFill/>
            <a:miter lim="800000"/>
            <a:headEnd/>
            <a:tailEnd/>
          </a:ln>
        </p:spPr>
        <p:txBody>
          <a:bodyPr wrap="square">
            <a:spAutoFit/>
          </a:bodyPr>
          <a:lstStyle/>
          <a:p>
            <a:pPr defTabSz="457200" fontAlgn="base">
              <a:spcBef>
                <a:spcPct val="20000"/>
              </a:spcBef>
              <a:spcAft>
                <a:spcPct val="0"/>
              </a:spcAft>
            </a:pPr>
            <a:r>
              <a:rPr lang="en-US" sz="1200" dirty="0">
                <a:solidFill>
                  <a:schemeClr val="bg1">
                    <a:lumMod val="65000"/>
                  </a:schemeClr>
                </a:solidFill>
              </a:rPr>
              <a:t>Source:  FAO (Food and Agriculture Organization of the United Nations). 2011. </a:t>
            </a:r>
            <a:r>
              <a:rPr lang="en-US" sz="1200" i="1" dirty="0">
                <a:solidFill>
                  <a:schemeClr val="bg1">
                    <a:lumMod val="65000"/>
                  </a:schemeClr>
                </a:solidFill>
              </a:rPr>
              <a:t>Global food losses and food waste – extent, causes and prevention</a:t>
            </a:r>
            <a:r>
              <a:rPr lang="en-US" sz="1200" dirty="0">
                <a:solidFill>
                  <a:schemeClr val="bg1">
                    <a:lumMod val="65000"/>
                  </a:schemeClr>
                </a:solidFill>
              </a:rPr>
              <a:t>. Rome: UN FAO; FAO. 2015. </a:t>
            </a:r>
            <a:r>
              <a:rPr lang="en-US" sz="1200" i="1" dirty="0">
                <a:solidFill>
                  <a:schemeClr val="bg1">
                    <a:lumMod val="65000"/>
                  </a:schemeClr>
                </a:solidFill>
              </a:rPr>
              <a:t>Food wastage footprint &amp; climate change.</a:t>
            </a:r>
            <a:r>
              <a:rPr lang="en-US" sz="1200" dirty="0">
                <a:solidFill>
                  <a:schemeClr val="bg1">
                    <a:lumMod val="65000"/>
                  </a:schemeClr>
                </a:solidFill>
              </a:rPr>
              <a:t>  Rome: UN FAO.</a:t>
            </a:r>
            <a:endParaRPr lang="en-US" sz="1200" dirty="0">
              <a:solidFill>
                <a:schemeClr val="bg1">
                  <a:lumMod val="65000"/>
                </a:schemeClr>
              </a:solidFill>
              <a:latin typeface="Arial"/>
              <a:cs typeface="Arial" charset="0"/>
            </a:endParaRPr>
          </a:p>
          <a:p>
            <a:pPr defTabSz="457200" fontAlgn="base">
              <a:spcBef>
                <a:spcPct val="20000"/>
              </a:spcBef>
              <a:spcAft>
                <a:spcPct val="0"/>
              </a:spcAft>
            </a:pPr>
            <a:endParaRPr lang="en-US" sz="1200" dirty="0">
              <a:solidFill>
                <a:schemeClr val="bg1">
                  <a:lumMod val="65000"/>
                </a:schemeClr>
              </a:solidFill>
              <a:latin typeface="Arial"/>
              <a:cs typeface="Arial"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32429" b="44345"/>
          <a:stretch/>
        </p:blipFill>
        <p:spPr>
          <a:xfrm>
            <a:off x="461628" y="2379528"/>
            <a:ext cx="7936110" cy="1465729"/>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55867" b="17710"/>
          <a:stretch/>
        </p:blipFill>
        <p:spPr>
          <a:xfrm>
            <a:off x="366095" y="3854895"/>
            <a:ext cx="7936110" cy="1667435"/>
          </a:xfrm>
          <a:prstGeom prst="rect">
            <a:avLst/>
          </a:prstGeom>
        </p:spPr>
      </p:pic>
      <p:pic>
        <p:nvPicPr>
          <p:cNvPr id="9" name="Picture 3" descr="Gold-Black.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1227" y="6457955"/>
            <a:ext cx="2774951"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54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717"/>
          <a:stretch/>
        </p:blipFill>
        <p:spPr>
          <a:xfrm>
            <a:off x="928691" y="1146412"/>
            <a:ext cx="7286625" cy="5711588"/>
          </a:xfrm>
          <a:prstGeom prst="rect">
            <a:avLst/>
          </a:prstGeom>
        </p:spPr>
      </p:pic>
      <p:sp>
        <p:nvSpPr>
          <p:cNvPr id="3" name="TextBox 2"/>
          <p:cNvSpPr txBox="1"/>
          <p:nvPr/>
        </p:nvSpPr>
        <p:spPr>
          <a:xfrm>
            <a:off x="565781" y="185033"/>
            <a:ext cx="8027894" cy="830997"/>
          </a:xfrm>
          <a:prstGeom prst="rect">
            <a:avLst/>
          </a:prstGeom>
          <a:noFill/>
        </p:spPr>
        <p:txBody>
          <a:bodyPr wrap="square" rtlCol="0">
            <a:spAutoFit/>
          </a:bodyPr>
          <a:lstStyle/>
          <a:p>
            <a:r>
              <a:rPr lang="en-US" sz="2400" b="1" dirty="0">
                <a:solidFill>
                  <a:srgbClr val="FFC000"/>
                </a:solidFill>
              </a:rPr>
              <a:t>Si la PDA </a:t>
            </a:r>
            <a:r>
              <a:rPr lang="en-US" sz="2400" b="1" dirty="0" err="1">
                <a:solidFill>
                  <a:srgbClr val="FFC000"/>
                </a:solidFill>
              </a:rPr>
              <a:t>fuera</a:t>
            </a:r>
            <a:r>
              <a:rPr lang="en-US" sz="2400" b="1" dirty="0">
                <a:solidFill>
                  <a:srgbClr val="FFC000"/>
                </a:solidFill>
              </a:rPr>
              <a:t> un </a:t>
            </a:r>
            <a:r>
              <a:rPr lang="en-US" sz="2400" b="1" dirty="0" err="1">
                <a:solidFill>
                  <a:srgbClr val="FFC000"/>
                </a:solidFill>
              </a:rPr>
              <a:t>país</a:t>
            </a:r>
            <a:r>
              <a:rPr lang="en-US" sz="2400" b="1" dirty="0">
                <a:solidFill>
                  <a:srgbClr val="FFC000"/>
                </a:solidFill>
              </a:rPr>
              <a:t>, </a:t>
            </a:r>
            <a:r>
              <a:rPr lang="en-US" sz="2400" b="1" dirty="0" err="1">
                <a:solidFill>
                  <a:srgbClr val="FFC000"/>
                </a:solidFill>
              </a:rPr>
              <a:t>sería</a:t>
            </a:r>
            <a:r>
              <a:rPr lang="en-US" sz="2400" b="1" dirty="0">
                <a:solidFill>
                  <a:srgbClr val="FFC000"/>
                </a:solidFill>
              </a:rPr>
              <a:t> el </a:t>
            </a:r>
            <a:r>
              <a:rPr lang="en-US" sz="2400" b="1" dirty="0" err="1">
                <a:solidFill>
                  <a:srgbClr val="FFC000"/>
                </a:solidFill>
              </a:rPr>
              <a:t>tercer</a:t>
            </a:r>
            <a:r>
              <a:rPr lang="en-US" sz="2400" b="1" dirty="0">
                <a:solidFill>
                  <a:srgbClr val="FFC000"/>
                </a:solidFill>
              </a:rPr>
              <a:t> </a:t>
            </a:r>
            <a:r>
              <a:rPr lang="en-US" sz="2400" b="1" dirty="0" err="1">
                <a:solidFill>
                  <a:srgbClr val="FFC000"/>
                </a:solidFill>
              </a:rPr>
              <a:t>emisor</a:t>
            </a:r>
            <a:r>
              <a:rPr lang="en-US" sz="2400" b="1" dirty="0">
                <a:solidFill>
                  <a:srgbClr val="FFC000"/>
                </a:solidFill>
              </a:rPr>
              <a:t> </a:t>
            </a:r>
            <a:r>
              <a:rPr lang="en-US" sz="2400" b="1" dirty="0" err="1">
                <a:solidFill>
                  <a:srgbClr val="FFC000"/>
                </a:solidFill>
              </a:rPr>
              <a:t>más</a:t>
            </a:r>
            <a:r>
              <a:rPr lang="en-US" sz="2400" b="1" dirty="0">
                <a:solidFill>
                  <a:srgbClr val="FFC000"/>
                </a:solidFill>
              </a:rPr>
              <a:t> </a:t>
            </a:r>
            <a:r>
              <a:rPr lang="en-US" sz="2400" b="1" dirty="0" err="1">
                <a:solidFill>
                  <a:srgbClr val="FFC000"/>
                </a:solidFill>
              </a:rPr>
              <a:t>grande</a:t>
            </a:r>
            <a:r>
              <a:rPr lang="en-US" sz="2400" b="1" dirty="0">
                <a:solidFill>
                  <a:srgbClr val="FFC000"/>
                </a:solidFill>
              </a:rPr>
              <a:t> del </a:t>
            </a:r>
            <a:r>
              <a:rPr lang="en-US" sz="2400" b="1" dirty="0" err="1">
                <a:solidFill>
                  <a:srgbClr val="FFC000"/>
                </a:solidFill>
              </a:rPr>
              <a:t>mundo</a:t>
            </a:r>
            <a:endParaRPr lang="en-US" sz="2400" b="1" dirty="0">
              <a:solidFill>
                <a:srgbClr val="FFC000"/>
              </a:solidFill>
            </a:endParaRPr>
          </a:p>
        </p:txBody>
      </p:sp>
      <p:sp>
        <p:nvSpPr>
          <p:cNvPr id="4" name="Oval 3"/>
          <p:cNvSpPr/>
          <p:nvPr/>
        </p:nvSpPr>
        <p:spPr>
          <a:xfrm>
            <a:off x="3807726" y="2897879"/>
            <a:ext cx="1269242" cy="2192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5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6378575"/>
            <a:ext cx="5410200" cy="683264"/>
          </a:xfrm>
          <a:prstGeom prst="rect">
            <a:avLst/>
          </a:prstGeom>
          <a:noFill/>
          <a:ln w="9525">
            <a:noFill/>
            <a:miter lim="800000"/>
            <a:headEnd/>
            <a:tailEnd/>
          </a:ln>
        </p:spPr>
        <p:txBody>
          <a:bodyPr wrap="square">
            <a:spAutoFit/>
          </a:bodyPr>
          <a:lstStyle/>
          <a:p>
            <a:pPr defTabSz="457200" fontAlgn="base">
              <a:spcBef>
                <a:spcPct val="20000"/>
              </a:spcBef>
              <a:spcAft>
                <a:spcPct val="0"/>
              </a:spcAft>
            </a:pPr>
            <a:r>
              <a:rPr lang="en-US" sz="1200" i="1" dirty="0">
                <a:solidFill>
                  <a:srgbClr val="333300"/>
                </a:solidFill>
                <a:cs typeface="Arial" pitchFamily="34" charset="0"/>
              </a:rPr>
              <a:t>Source:  </a:t>
            </a:r>
            <a:r>
              <a:rPr lang="en-US" sz="1200" dirty="0">
                <a:solidFill>
                  <a:srgbClr val="333300"/>
                </a:solidFill>
                <a:cs typeface="Arial" pitchFamily="34" charset="0"/>
              </a:rPr>
              <a:t>WRI analysis based on FAO. 2011. Global food losses and food waste—extent, causes and prevention. Rome: UN FAO. </a:t>
            </a:r>
          </a:p>
          <a:p>
            <a:pPr defTabSz="457200" fontAlgn="base">
              <a:spcBef>
                <a:spcPct val="20000"/>
              </a:spcBef>
              <a:spcAft>
                <a:spcPct val="0"/>
              </a:spcAft>
            </a:pPr>
            <a:endParaRPr lang="en-US" sz="1200" dirty="0">
              <a:solidFill>
                <a:srgbClr val="000000"/>
              </a:solidFill>
              <a:cs typeface="Arial" charset="0"/>
            </a:endParaRPr>
          </a:p>
        </p:txBody>
      </p:sp>
      <p:pic>
        <p:nvPicPr>
          <p:cNvPr id="4" name="Picture 3" descr="Gold-Blac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402" y="6458029"/>
            <a:ext cx="2774933" cy="226632"/>
          </a:xfrm>
          <a:prstGeom prst="rect">
            <a:avLst/>
          </a:prstGeom>
        </p:spPr>
      </p:pic>
      <p:cxnSp>
        <p:nvCxnSpPr>
          <p:cNvPr id="5" name="Straight Connector 4"/>
          <p:cNvCxnSpPr/>
          <p:nvPr/>
        </p:nvCxnSpPr>
        <p:spPr>
          <a:xfrm>
            <a:off x="440597"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6" name="Picture 5" descr="slide_6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4" y="1234285"/>
            <a:ext cx="8506097" cy="4525631"/>
          </a:xfrm>
          <a:prstGeom prst="rect">
            <a:avLst/>
          </a:prstGeom>
        </p:spPr>
      </p:pic>
      <p:sp>
        <p:nvSpPr>
          <p:cNvPr id="7" name="Text Box 2"/>
          <p:cNvSpPr txBox="1">
            <a:spLocks noChangeArrowheads="1"/>
          </p:cNvSpPr>
          <p:nvPr/>
        </p:nvSpPr>
        <p:spPr bwMode="auto">
          <a:xfrm>
            <a:off x="457204" y="152400"/>
            <a:ext cx="8468432" cy="424732"/>
          </a:xfrm>
          <a:prstGeom prst="rect">
            <a:avLst/>
          </a:prstGeom>
          <a:noFill/>
          <a:ln w="9525">
            <a:noFill/>
            <a:miter lim="800000"/>
            <a:headEnd/>
            <a:tailEnd/>
          </a:ln>
          <a:effectLst/>
        </p:spPr>
        <p:txBody>
          <a:bodyPr vert="horz" wrap="square" lIns="91440" tIns="45720" rIns="91440" bIns="45720" rtlCol="0" anchor="t">
            <a:spAutoFit/>
          </a:bodyPr>
          <a:lstStyle/>
          <a:p>
            <a:pPr defTabSz="457200">
              <a:lnSpc>
                <a:spcPct val="90000"/>
              </a:lnSpc>
              <a:spcBef>
                <a:spcPct val="0"/>
              </a:spcBef>
              <a:spcAft>
                <a:spcPts val="6000"/>
              </a:spcAft>
              <a:defRPr/>
            </a:pPr>
            <a:r>
              <a:rPr lang="en-US" sz="2400" b="1" dirty="0">
                <a:solidFill>
                  <a:srgbClr val="FFC000"/>
                </a:solidFill>
                <a:latin typeface="Arial" pitchFamily="34" charset="0"/>
                <a:cs typeface="Arial" pitchFamily="34" charset="0"/>
              </a:rPr>
              <a:t>La PDA no </a:t>
            </a:r>
            <a:r>
              <a:rPr lang="en-US" sz="2400" b="1" dirty="0" err="1">
                <a:solidFill>
                  <a:srgbClr val="FFC000"/>
                </a:solidFill>
                <a:latin typeface="Arial" pitchFamily="34" charset="0"/>
                <a:cs typeface="Arial" pitchFamily="34" charset="0"/>
              </a:rPr>
              <a:t>es</a:t>
            </a:r>
            <a:r>
              <a:rPr lang="en-US" sz="2400" b="1" dirty="0">
                <a:solidFill>
                  <a:srgbClr val="FFC000"/>
                </a:solidFill>
                <a:latin typeface="Arial" pitchFamily="34" charset="0"/>
                <a:cs typeface="Arial" pitchFamily="34" charset="0"/>
              </a:rPr>
              <a:t> </a:t>
            </a:r>
            <a:r>
              <a:rPr lang="en-US" sz="2400" b="1" dirty="0" err="1">
                <a:solidFill>
                  <a:srgbClr val="FFC000"/>
                </a:solidFill>
                <a:latin typeface="Arial" pitchFamily="34" charset="0"/>
                <a:cs typeface="Arial" pitchFamily="34" charset="0"/>
              </a:rPr>
              <a:t>igual</a:t>
            </a:r>
            <a:r>
              <a:rPr lang="en-US" sz="2400" b="1" dirty="0">
                <a:solidFill>
                  <a:srgbClr val="FFC000"/>
                </a:solidFill>
                <a:latin typeface="Arial" pitchFamily="34" charset="0"/>
                <a:cs typeface="Arial" pitchFamily="34" charset="0"/>
              </a:rPr>
              <a:t> </a:t>
            </a:r>
            <a:r>
              <a:rPr lang="en-US" sz="2400" b="1" dirty="0" err="1">
                <a:solidFill>
                  <a:srgbClr val="FFC000"/>
                </a:solidFill>
                <a:latin typeface="Arial" pitchFamily="34" charset="0"/>
                <a:cs typeface="Arial" pitchFamily="34" charset="0"/>
              </a:rPr>
              <a:t>en</a:t>
            </a:r>
            <a:r>
              <a:rPr lang="en-US" sz="2400" b="1" dirty="0">
                <a:solidFill>
                  <a:srgbClr val="FFC000"/>
                </a:solidFill>
                <a:latin typeface="Arial" pitchFamily="34" charset="0"/>
                <a:cs typeface="Arial" pitchFamily="34" charset="0"/>
              </a:rPr>
              <a:t> </a:t>
            </a:r>
            <a:r>
              <a:rPr lang="en-US" sz="2400" b="1" dirty="0" err="1">
                <a:solidFill>
                  <a:srgbClr val="FFC000"/>
                </a:solidFill>
                <a:latin typeface="Arial" pitchFamily="34" charset="0"/>
                <a:cs typeface="Arial" pitchFamily="34" charset="0"/>
              </a:rPr>
              <a:t>cada</a:t>
            </a:r>
            <a:r>
              <a:rPr lang="en-US" sz="2400" b="1" dirty="0">
                <a:solidFill>
                  <a:srgbClr val="FFC000"/>
                </a:solidFill>
                <a:latin typeface="Arial" pitchFamily="34" charset="0"/>
                <a:cs typeface="Arial" pitchFamily="34" charset="0"/>
              </a:rPr>
              <a:t> </a:t>
            </a:r>
            <a:r>
              <a:rPr lang="en-US" sz="2400" b="1" dirty="0" err="1">
                <a:solidFill>
                  <a:srgbClr val="FFC000"/>
                </a:solidFill>
                <a:latin typeface="Arial" pitchFamily="34" charset="0"/>
                <a:cs typeface="Arial" pitchFamily="34" charset="0"/>
              </a:rPr>
              <a:t>región</a:t>
            </a:r>
            <a:endParaRPr lang="en-US" b="1" dirty="0">
              <a:solidFill>
                <a:srgbClr val="CD0034"/>
              </a:solidFill>
              <a:latin typeface="Arial" pitchFamily="34" charset="0"/>
              <a:cs typeface="Arial" pitchFamily="34" charset="0"/>
            </a:endParaRPr>
          </a:p>
        </p:txBody>
      </p:sp>
      <p:sp>
        <p:nvSpPr>
          <p:cNvPr id="8" name="Rectangle 7"/>
          <p:cNvSpPr/>
          <p:nvPr/>
        </p:nvSpPr>
        <p:spPr>
          <a:xfrm>
            <a:off x="381000" y="5918200"/>
            <a:ext cx="8115300" cy="253916"/>
          </a:xfrm>
          <a:prstGeom prst="rect">
            <a:avLst/>
          </a:prstGeom>
        </p:spPr>
        <p:txBody>
          <a:bodyPr wrap="square">
            <a:spAutoFit/>
          </a:bodyPr>
          <a:lstStyle/>
          <a:p>
            <a:r>
              <a:rPr lang="en-US" sz="1050" dirty="0">
                <a:latin typeface="Arial" pitchFamily="34" charset="0"/>
                <a:cs typeface="Arial" pitchFamily="34" charset="0"/>
              </a:rPr>
              <a:t>Percent of kcal lost and wasted, 2009 (</a:t>
            </a:r>
            <a:r>
              <a:rPr lang="en-US" sz="1050" dirty="0">
                <a:latin typeface="Arial"/>
                <a:cs typeface="Arial"/>
              </a:rPr>
              <a:t>numbers may not sum to 100 due to rounding) </a:t>
            </a:r>
            <a:endParaRPr lang="en-US" sz="1050" dirty="0">
              <a:latin typeface="Arial" pitchFamily="34" charset="0"/>
              <a:cs typeface="Arial" pitchFamily="34" charset="0"/>
            </a:endParaRPr>
          </a:p>
        </p:txBody>
      </p:sp>
      <p:sp>
        <p:nvSpPr>
          <p:cNvPr id="3" name="Oval 2"/>
          <p:cNvSpPr/>
          <p:nvPr/>
        </p:nvSpPr>
        <p:spPr>
          <a:xfrm>
            <a:off x="491322" y="1942531"/>
            <a:ext cx="1064525" cy="1960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3722" y="1885667"/>
            <a:ext cx="1064525" cy="1799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52522" y="1885667"/>
            <a:ext cx="1064525" cy="1674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4721006-784A-4ECB-8613-A44F6A96AF67}"/>
              </a:ext>
            </a:extLst>
          </p:cNvPr>
          <p:cNvSpPr/>
          <p:nvPr/>
        </p:nvSpPr>
        <p:spPr>
          <a:xfrm>
            <a:off x="4986338" y="1638892"/>
            <a:ext cx="1357312" cy="3576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92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147"/>
          <a:stretch/>
        </p:blipFill>
        <p:spPr>
          <a:xfrm>
            <a:off x="-1" y="-1"/>
            <a:ext cx="9144001" cy="655320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 y="6401731"/>
            <a:ext cx="1029670" cy="456269"/>
          </a:xfrm>
          <a:prstGeom prst="rect">
            <a:avLst/>
          </a:prstGeom>
        </p:spPr>
      </p:pic>
      <p:pic>
        <p:nvPicPr>
          <p:cNvPr id="5" name="Picture 4" descr="Reversed-GoldBackgroun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8764" y="6368717"/>
            <a:ext cx="1033128" cy="487014"/>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92" y="881439"/>
            <a:ext cx="9144000" cy="5487278"/>
          </a:xfrm>
          <a:prstGeom prst="rect">
            <a:avLst/>
          </a:prstGeom>
        </p:spPr>
      </p:pic>
      <p:sp>
        <p:nvSpPr>
          <p:cNvPr id="7" name="TextBox 6"/>
          <p:cNvSpPr txBox="1"/>
          <p:nvPr/>
        </p:nvSpPr>
        <p:spPr>
          <a:xfrm>
            <a:off x="198798" y="6091718"/>
            <a:ext cx="8354291" cy="276999"/>
          </a:xfrm>
          <a:prstGeom prst="rect">
            <a:avLst/>
          </a:prstGeom>
          <a:noFill/>
        </p:spPr>
        <p:txBody>
          <a:bodyPr wrap="square" rtlCol="0">
            <a:spAutoFit/>
          </a:bodyPr>
          <a:lstStyle/>
          <a:p>
            <a:r>
              <a:rPr lang="en-US" sz="1200" dirty="0">
                <a:solidFill>
                  <a:schemeClr val="bg1">
                    <a:lumMod val="65000"/>
                  </a:schemeClr>
                </a:solidFill>
              </a:rPr>
              <a:t>Source: Hanson, C. and P. Mitchell. 2017. </a:t>
            </a:r>
            <a:r>
              <a:rPr lang="en-US" sz="1200" i="1" dirty="0">
                <a:solidFill>
                  <a:schemeClr val="bg1">
                    <a:lumMod val="65000"/>
                  </a:schemeClr>
                </a:solidFill>
              </a:rPr>
              <a:t>The Business Case for Reducing Food Loss and Waste. </a:t>
            </a:r>
            <a:r>
              <a:rPr lang="en-US" sz="1200" dirty="0">
                <a:solidFill>
                  <a:schemeClr val="bg1">
                    <a:lumMod val="65000"/>
                  </a:schemeClr>
                </a:solidFill>
              </a:rPr>
              <a:t>Washington, DC: Champions 12.3</a:t>
            </a:r>
          </a:p>
        </p:txBody>
      </p:sp>
    </p:spTree>
    <p:extLst>
      <p:ext uri="{BB962C8B-B14F-4D97-AF65-F5344CB8AC3E}">
        <p14:creationId xmlns:p14="http://schemas.microsoft.com/office/powerpoint/2010/main" val="37660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4552" y="3445925"/>
            <a:ext cx="3162488" cy="1359871"/>
          </a:xfrm>
          <a:prstGeom prst="rect">
            <a:avLst/>
          </a:prstGeom>
          <a:ln w="9525">
            <a:solidFill>
              <a:schemeClr val="tx1"/>
            </a:solidFill>
          </a:ln>
        </p:spPr>
      </p:pic>
      <p:pic>
        <p:nvPicPr>
          <p:cNvPr id="4" name="Picture 2" descr="http://www.unmultimedia.org/radio/kiswahili/wp-content/uploads/2012/01/UNEP_logo-298x300.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5865" y="3469528"/>
            <a:ext cx="1273119" cy="1153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ao logo | Flickr - Photo Shari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1772" y="3578458"/>
            <a:ext cx="1016299" cy="10243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wrap.org.uk/sites/default/themes/custom/wraptheme/logo.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40743" y="5443370"/>
            <a:ext cx="3330725" cy="6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eu-fusions.org/images/logo_fusion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8073" y="5184063"/>
            <a:ext cx="1252215" cy="1258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s4.mm.bing.net/th?id=H.4522232265442119&amp;pid=15.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46500" y="2077414"/>
            <a:ext cx="3060768" cy="1040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versed-GoldBackground.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19519" y="2119492"/>
            <a:ext cx="1933867" cy="911619"/>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55403" y="1986934"/>
            <a:ext cx="2819400" cy="1010285"/>
          </a:xfrm>
          <a:prstGeom prst="rect">
            <a:avLst/>
          </a:prstGeom>
          <a:noFill/>
          <a:ln w="9525">
            <a:noFill/>
            <a:miter lim="800000"/>
            <a:headEnd/>
            <a:tailEnd/>
          </a:ln>
        </p:spPr>
      </p:pic>
      <p:sp>
        <p:nvSpPr>
          <p:cNvPr id="11" name="TextBox 10"/>
          <p:cNvSpPr txBox="1"/>
          <p:nvPr/>
        </p:nvSpPr>
        <p:spPr>
          <a:xfrm>
            <a:off x="355403" y="185035"/>
            <a:ext cx="8027895" cy="461665"/>
          </a:xfrm>
          <a:prstGeom prst="rect">
            <a:avLst/>
          </a:prstGeom>
          <a:noFill/>
        </p:spPr>
        <p:txBody>
          <a:bodyPr wrap="square" rtlCol="0">
            <a:spAutoFit/>
          </a:bodyPr>
          <a:lstStyle/>
          <a:p>
            <a:r>
              <a:rPr lang="en-US" sz="2400" b="1" dirty="0">
                <a:solidFill>
                  <a:srgbClr val="FFC000"/>
                </a:solidFill>
              </a:rPr>
              <a:t>El </a:t>
            </a:r>
            <a:r>
              <a:rPr lang="en-US" sz="2400" b="1" dirty="0" err="1">
                <a:solidFill>
                  <a:srgbClr val="FFC000"/>
                </a:solidFill>
              </a:rPr>
              <a:t>Protocolo</a:t>
            </a:r>
            <a:r>
              <a:rPr lang="en-US" sz="2400" b="1" dirty="0">
                <a:solidFill>
                  <a:srgbClr val="FFC000"/>
                </a:solidFill>
              </a:rPr>
              <a:t> de PDA</a:t>
            </a:r>
          </a:p>
        </p:txBody>
      </p:sp>
      <p:sp>
        <p:nvSpPr>
          <p:cNvPr id="12" name="Rectangle 11"/>
          <p:cNvSpPr/>
          <p:nvPr/>
        </p:nvSpPr>
        <p:spPr>
          <a:xfrm>
            <a:off x="1017425" y="873959"/>
            <a:ext cx="7645312" cy="677108"/>
          </a:xfrm>
          <a:prstGeom prst="rect">
            <a:avLst/>
          </a:prstGeom>
        </p:spPr>
        <p:txBody>
          <a:bodyPr wrap="square">
            <a:spAutoFit/>
          </a:bodyPr>
          <a:lstStyle/>
          <a:p>
            <a:pPr algn="ctr">
              <a:defRPr/>
            </a:pPr>
            <a:r>
              <a:rPr lang="en-US" sz="2000" kern="0" dirty="0">
                <a:solidFill>
                  <a:srgbClr val="000000"/>
                </a:solidFill>
              </a:rPr>
              <a:t>Una </a:t>
            </a:r>
            <a:r>
              <a:rPr lang="en-US" sz="2000" kern="0" dirty="0" err="1">
                <a:solidFill>
                  <a:srgbClr val="000000"/>
                </a:solidFill>
              </a:rPr>
              <a:t>colaboración</a:t>
            </a:r>
            <a:r>
              <a:rPr lang="en-US" sz="2000" kern="0" dirty="0">
                <a:solidFill>
                  <a:srgbClr val="000000"/>
                </a:solidFill>
              </a:rPr>
              <a:t> para </a:t>
            </a:r>
            <a:r>
              <a:rPr lang="en-US" sz="2000" kern="0" dirty="0" err="1">
                <a:solidFill>
                  <a:srgbClr val="000000"/>
                </a:solidFill>
              </a:rPr>
              <a:t>desarrollar</a:t>
            </a:r>
            <a:r>
              <a:rPr lang="en-US" sz="2000" kern="0" dirty="0">
                <a:solidFill>
                  <a:srgbClr val="000000"/>
                </a:solidFill>
              </a:rPr>
              <a:t> el </a:t>
            </a:r>
            <a:r>
              <a:rPr lang="en-US" i="1" dirty="0" err="1"/>
              <a:t>Estándar</a:t>
            </a:r>
            <a:r>
              <a:rPr lang="en-US" i="1" dirty="0"/>
              <a:t> de </a:t>
            </a:r>
            <a:r>
              <a:rPr lang="en-US" i="1" dirty="0" err="1"/>
              <a:t>Contabilización</a:t>
            </a:r>
            <a:r>
              <a:rPr lang="en-US" i="1" dirty="0"/>
              <a:t> y </a:t>
            </a:r>
            <a:r>
              <a:rPr lang="en-US" i="1" dirty="0" err="1"/>
              <a:t>Reportes</a:t>
            </a:r>
            <a:r>
              <a:rPr lang="en-US" i="1" dirty="0"/>
              <a:t> </a:t>
            </a:r>
            <a:r>
              <a:rPr lang="en-US" i="1" dirty="0" err="1"/>
              <a:t>Sobre</a:t>
            </a:r>
            <a:r>
              <a:rPr lang="en-US" i="1" dirty="0"/>
              <a:t> </a:t>
            </a:r>
            <a:r>
              <a:rPr lang="en-US" i="1" dirty="0" err="1"/>
              <a:t>Pérdida</a:t>
            </a:r>
            <a:r>
              <a:rPr lang="en-US" i="1" dirty="0"/>
              <a:t> y </a:t>
            </a:r>
            <a:r>
              <a:rPr lang="en-US" i="1" dirty="0" err="1"/>
              <a:t>Desperdicio</a:t>
            </a:r>
            <a:r>
              <a:rPr lang="en-US" i="1" dirty="0"/>
              <a:t> de Alimentos (</a:t>
            </a:r>
            <a:r>
              <a:rPr lang="en-US" i="1" dirty="0" err="1"/>
              <a:t>Estándar</a:t>
            </a:r>
            <a:r>
              <a:rPr lang="en-US" i="1" dirty="0"/>
              <a:t> de PDA)</a:t>
            </a:r>
            <a:endParaRPr lang="en-US" sz="2000" kern="0" dirty="0">
              <a:solidFill>
                <a:srgbClr val="000000"/>
              </a:solidFill>
            </a:endParaRPr>
          </a:p>
        </p:txBody>
      </p:sp>
      <p:sp>
        <p:nvSpPr>
          <p:cNvPr id="13" name="TextBox 12"/>
          <p:cNvSpPr txBox="1"/>
          <p:nvPr/>
        </p:nvSpPr>
        <p:spPr>
          <a:xfrm>
            <a:off x="4048262" y="2974215"/>
            <a:ext cx="1019959" cy="338554"/>
          </a:xfrm>
          <a:prstGeom prst="rect">
            <a:avLst/>
          </a:prstGeom>
          <a:noFill/>
        </p:spPr>
        <p:txBody>
          <a:bodyPr wrap="none" rtlCol="0">
            <a:spAutoFit/>
          </a:bodyPr>
          <a:lstStyle/>
          <a:p>
            <a:r>
              <a:rPr lang="en-US" sz="1600" dirty="0" err="1"/>
              <a:t>Secretaría</a:t>
            </a:r>
            <a:endParaRPr lang="en-US" sz="1600" dirty="0"/>
          </a:p>
        </p:txBody>
      </p:sp>
    </p:spTree>
    <p:extLst>
      <p:ext uri="{BB962C8B-B14F-4D97-AF65-F5344CB8AC3E}">
        <p14:creationId xmlns:p14="http://schemas.microsoft.com/office/powerpoint/2010/main" val="279412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77640" y="184868"/>
            <a:ext cx="8754595" cy="424732"/>
          </a:xfrm>
          <a:prstGeom prst="rect">
            <a:avLst/>
          </a:prstGeom>
          <a:noFill/>
          <a:ln w="9525">
            <a:noFill/>
            <a:miter lim="800000"/>
            <a:headEnd/>
            <a:tailEnd/>
          </a:ln>
          <a:effectLst/>
        </p:spPr>
        <p:txBody>
          <a:bodyPr wrap="square">
            <a:spAutoFit/>
          </a:bodyPr>
          <a:lstStyle/>
          <a:p>
            <a:pPr defTabSz="457189">
              <a:lnSpc>
                <a:spcPct val="90000"/>
              </a:lnSpc>
            </a:pPr>
            <a:r>
              <a:rPr lang="en-US" sz="2400" b="1" dirty="0" err="1">
                <a:solidFill>
                  <a:srgbClr val="FFC000"/>
                </a:solidFill>
              </a:rPr>
              <a:t>Cómo</a:t>
            </a:r>
            <a:r>
              <a:rPr lang="en-US" sz="2400" b="1" dirty="0">
                <a:solidFill>
                  <a:srgbClr val="FFC000"/>
                </a:solidFill>
              </a:rPr>
              <a:t> le </a:t>
            </a:r>
            <a:r>
              <a:rPr lang="en-US" sz="2400" b="1" dirty="0" err="1">
                <a:solidFill>
                  <a:srgbClr val="FFC000"/>
                </a:solidFill>
              </a:rPr>
              <a:t>puede</a:t>
            </a:r>
            <a:r>
              <a:rPr lang="en-US" sz="2400" b="1" dirty="0">
                <a:solidFill>
                  <a:srgbClr val="FFC000"/>
                </a:solidFill>
              </a:rPr>
              <a:t> </a:t>
            </a:r>
            <a:r>
              <a:rPr lang="en-US" sz="2400" b="1" dirty="0" err="1">
                <a:solidFill>
                  <a:srgbClr val="FFC000"/>
                </a:solidFill>
              </a:rPr>
              <a:t>ayudar</a:t>
            </a:r>
            <a:r>
              <a:rPr lang="en-US" sz="2400" b="1" dirty="0">
                <a:solidFill>
                  <a:srgbClr val="FFC000"/>
                </a:solidFill>
              </a:rPr>
              <a:t> el </a:t>
            </a:r>
            <a:r>
              <a:rPr lang="en-US" sz="2400" b="1" i="1" dirty="0" err="1">
                <a:solidFill>
                  <a:srgbClr val="FFC000"/>
                </a:solidFill>
              </a:rPr>
              <a:t>Estándar</a:t>
            </a:r>
            <a:r>
              <a:rPr lang="en-US" sz="2400" b="1" i="1" dirty="0">
                <a:solidFill>
                  <a:srgbClr val="FFC000"/>
                </a:solidFill>
              </a:rPr>
              <a:t> de PDA</a:t>
            </a:r>
            <a:endParaRPr lang="en-US" sz="2400" b="1" dirty="0">
              <a:solidFill>
                <a:srgbClr val="FFC000"/>
              </a:solidFill>
            </a:endParaRPr>
          </a:p>
        </p:txBody>
      </p:sp>
      <p:sp>
        <p:nvSpPr>
          <p:cNvPr id="7" name="TextBox 6"/>
          <p:cNvSpPr txBox="1"/>
          <p:nvPr/>
        </p:nvSpPr>
        <p:spPr>
          <a:xfrm>
            <a:off x="4684212" y="1998670"/>
            <a:ext cx="3924967" cy="2092881"/>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en-US" sz="2000" dirty="0" err="1">
                <a:solidFill>
                  <a:prstClr val="black"/>
                </a:solidFill>
              </a:rPr>
              <a:t>Vocabulario</a:t>
            </a:r>
            <a:r>
              <a:rPr lang="en-US" sz="2000" dirty="0">
                <a:solidFill>
                  <a:prstClr val="black"/>
                </a:solidFill>
              </a:rPr>
              <a:t> </a:t>
            </a:r>
            <a:r>
              <a:rPr lang="en-US" sz="2000" dirty="0" err="1">
                <a:solidFill>
                  <a:prstClr val="black"/>
                </a:solidFill>
              </a:rPr>
              <a:t>común</a:t>
            </a:r>
            <a:endParaRPr lang="en-US" sz="2000" dirty="0">
              <a:solidFill>
                <a:prstClr val="black"/>
              </a:solidFill>
            </a:endParaRPr>
          </a:p>
          <a:p>
            <a:pPr marL="342900" indent="-342900">
              <a:spcBef>
                <a:spcPts val="600"/>
              </a:spcBef>
              <a:spcAft>
                <a:spcPts val="600"/>
              </a:spcAft>
              <a:buFont typeface="Wingdings" panose="05000000000000000000" pitchFamily="2" charset="2"/>
              <a:buChar char="ü"/>
            </a:pPr>
            <a:r>
              <a:rPr lang="en-US" sz="2000" dirty="0" err="1">
                <a:solidFill>
                  <a:prstClr val="black"/>
                </a:solidFill>
              </a:rPr>
              <a:t>Reportes</a:t>
            </a:r>
            <a:r>
              <a:rPr lang="en-US" sz="2000" dirty="0">
                <a:solidFill>
                  <a:prstClr val="black"/>
                </a:solidFill>
              </a:rPr>
              <a:t> </a:t>
            </a:r>
            <a:r>
              <a:rPr lang="en-US" sz="2000" dirty="0" err="1">
                <a:solidFill>
                  <a:prstClr val="black"/>
                </a:solidFill>
              </a:rPr>
              <a:t>consistentes</a:t>
            </a:r>
            <a:r>
              <a:rPr lang="en-US" sz="2000" dirty="0">
                <a:solidFill>
                  <a:prstClr val="black"/>
                </a:solidFill>
              </a:rPr>
              <a:t> y </a:t>
            </a:r>
            <a:r>
              <a:rPr lang="en-US" sz="2000" dirty="0" err="1">
                <a:solidFill>
                  <a:prstClr val="black"/>
                </a:solidFill>
              </a:rPr>
              <a:t>tranparentes</a:t>
            </a:r>
            <a:endParaRPr lang="en-US" sz="2000" dirty="0">
              <a:solidFill>
                <a:prstClr val="black"/>
              </a:solidFill>
            </a:endParaRPr>
          </a:p>
          <a:p>
            <a:pPr marL="342900" indent="-342900">
              <a:spcBef>
                <a:spcPts val="600"/>
              </a:spcBef>
              <a:spcAft>
                <a:spcPts val="600"/>
              </a:spcAft>
              <a:buFont typeface="Wingdings" panose="05000000000000000000" pitchFamily="2" charset="2"/>
              <a:buChar char="ü"/>
            </a:pPr>
            <a:r>
              <a:rPr lang="en-US" sz="2000" dirty="0">
                <a:solidFill>
                  <a:prstClr val="black"/>
                </a:solidFill>
              </a:rPr>
              <a:t>Base </a:t>
            </a:r>
            <a:r>
              <a:rPr lang="en-US" sz="2000" dirty="0" err="1">
                <a:solidFill>
                  <a:prstClr val="black"/>
                </a:solidFill>
              </a:rPr>
              <a:t>mundial</a:t>
            </a:r>
            <a:r>
              <a:rPr lang="en-US" sz="2000" dirty="0">
                <a:solidFill>
                  <a:prstClr val="black"/>
                </a:solidFill>
              </a:rPr>
              <a:t> y </a:t>
            </a:r>
            <a:r>
              <a:rPr lang="en-US" sz="2000" dirty="0" err="1">
                <a:solidFill>
                  <a:prstClr val="black"/>
                </a:solidFill>
              </a:rPr>
              <a:t>creíble</a:t>
            </a:r>
            <a:endParaRPr lang="en-US" sz="2000" dirty="0">
              <a:solidFill>
                <a:prstClr val="black"/>
              </a:solidFill>
            </a:endParaRPr>
          </a:p>
          <a:p>
            <a:pPr marL="342900" indent="-342900">
              <a:spcBef>
                <a:spcPts val="600"/>
              </a:spcBef>
              <a:spcAft>
                <a:spcPts val="600"/>
              </a:spcAft>
              <a:buFont typeface="Wingdings" panose="05000000000000000000" pitchFamily="2" charset="2"/>
              <a:buChar char="ü"/>
            </a:pPr>
            <a:r>
              <a:rPr lang="en-US" sz="2000" dirty="0" err="1">
                <a:solidFill>
                  <a:prstClr val="black"/>
                </a:solidFill>
              </a:rPr>
              <a:t>Orientación</a:t>
            </a:r>
            <a:endParaRPr lang="en-US" sz="2000" dirty="0">
              <a:solidFill>
                <a:prstClr val="black"/>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23984" t="16502" r="42339" b="5647"/>
          <a:stretch/>
        </p:blipFill>
        <p:spPr>
          <a:xfrm>
            <a:off x="579359" y="914573"/>
            <a:ext cx="3752013" cy="4876628"/>
          </a:xfrm>
          <a:prstGeom prst="rect">
            <a:avLst/>
          </a:prstGeom>
          <a:ln>
            <a:solidFill>
              <a:schemeClr val="tx1">
                <a:lumMod val="50000"/>
                <a:lumOff val="50000"/>
              </a:schemeClr>
            </a:solidFill>
          </a:ln>
        </p:spPr>
      </p:pic>
      <p:sp>
        <p:nvSpPr>
          <p:cNvPr id="6" name="Text Box 2">
            <a:extLst>
              <a:ext uri="{FF2B5EF4-FFF2-40B4-BE49-F238E27FC236}">
                <a16:creationId xmlns:a16="http://schemas.microsoft.com/office/drawing/2014/main" id="{8CE42B11-2235-4EA5-86CD-5BE6B4EFAE32}"/>
              </a:ext>
            </a:extLst>
          </p:cNvPr>
          <p:cNvSpPr txBox="1">
            <a:spLocks noChangeArrowheads="1"/>
          </p:cNvSpPr>
          <p:nvPr/>
        </p:nvSpPr>
        <p:spPr bwMode="auto">
          <a:xfrm>
            <a:off x="4854937" y="4524549"/>
            <a:ext cx="2327473" cy="424732"/>
          </a:xfrm>
          <a:prstGeom prst="rect">
            <a:avLst/>
          </a:prstGeom>
          <a:noFill/>
          <a:ln w="9525">
            <a:noFill/>
            <a:miter lim="800000"/>
            <a:headEnd/>
            <a:tailEnd/>
          </a:ln>
          <a:effectLst/>
        </p:spPr>
        <p:txBody>
          <a:bodyPr wrap="square">
            <a:spAutoFit/>
          </a:bodyPr>
          <a:lstStyle/>
          <a:p>
            <a:pPr defTabSz="457189">
              <a:lnSpc>
                <a:spcPct val="90000"/>
              </a:lnSpc>
            </a:pPr>
            <a:r>
              <a:rPr lang="en-US" sz="2400" b="1" dirty="0">
                <a:solidFill>
                  <a:srgbClr val="FFC000"/>
                </a:solidFill>
              </a:rPr>
              <a:t>Flwprotocol.org</a:t>
            </a:r>
          </a:p>
        </p:txBody>
      </p:sp>
    </p:spTree>
    <p:extLst>
      <p:ext uri="{BB962C8B-B14F-4D97-AF65-F5344CB8AC3E}">
        <p14:creationId xmlns:p14="http://schemas.microsoft.com/office/powerpoint/2010/main" val="40418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hotos-2.dropbox.com/t/2/AACqkhhMETyMj2O48pAxhx0LtieaMB22yXYXVrpngmZ_kg/12/286359170/jpeg/32x32/3/1477123200/0/2/iStock_000088399443_Full.jpg/ELO27G4YhJUSIAIoAg/QdnW91mj8Jz5NB2UjND5EUX79imCUAXmTb_8ylZ4R7o%2CMOgTl_dER7IV5GQEgx3H69yZq0xHVWpo8YE4WZeIigE%2CgfQD3zSmMWPl97HoTyCdH3EW5lwwjxBA0tv150s-AG0?size_mode=3&amp;dl=0&amp;size=800x600"/>
          <p:cNvPicPr>
            <a:picLocks noChangeAspect="1" noChangeArrowheads="1"/>
          </p:cNvPicPr>
          <p:nvPr/>
        </p:nvPicPr>
        <p:blipFill rotWithShape="1">
          <a:blip r:embed="rId3">
            <a:extLst>
              <a:ext uri="{28A0092B-C50C-407E-A947-70E740481C1C}">
                <a14:useLocalDpi xmlns:a14="http://schemas.microsoft.com/office/drawing/2010/main"/>
              </a:ext>
            </a:extLst>
          </a:blip>
          <a:srcRect l="7557" r="26538"/>
          <a:stretch/>
        </p:blipFill>
        <p:spPr bwMode="auto">
          <a:xfrm>
            <a:off x="2" y="-1"/>
            <a:ext cx="9143998" cy="6943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237009" y="184868"/>
            <a:ext cx="8754595" cy="424732"/>
          </a:xfrm>
          <a:prstGeom prst="rect">
            <a:avLst/>
          </a:prstGeom>
          <a:noFill/>
          <a:ln w="9525">
            <a:noFill/>
            <a:miter lim="800000"/>
            <a:headEnd/>
            <a:tailEnd/>
          </a:ln>
          <a:effectLst/>
        </p:spPr>
        <p:txBody>
          <a:bodyPr wrap="square">
            <a:spAutoFit/>
          </a:bodyPr>
          <a:lstStyle/>
          <a:p>
            <a:pPr defTabSz="457200">
              <a:lnSpc>
                <a:spcPct val="90000"/>
              </a:lnSpc>
            </a:pPr>
            <a:r>
              <a:rPr lang="es-ES" sz="2400" b="1" dirty="0">
                <a:solidFill>
                  <a:srgbClr val="FFC000"/>
                </a:solidFill>
              </a:rPr>
              <a:t>DEFINIENDO EL “QUÉ” Y EL “CÓMO” DE UN INVENTARIO DE PDA</a:t>
            </a:r>
            <a:endParaRPr lang="en-US" sz="2400" b="1" dirty="0">
              <a:solidFill>
                <a:srgbClr val="FFC000"/>
              </a:solidFill>
            </a:endParaRPr>
          </a:p>
        </p:txBody>
      </p:sp>
      <p:sp>
        <p:nvSpPr>
          <p:cNvPr id="3" name="TextBox 2"/>
          <p:cNvSpPr txBox="1"/>
          <p:nvPr/>
        </p:nvSpPr>
        <p:spPr>
          <a:xfrm>
            <a:off x="555204" y="1546307"/>
            <a:ext cx="4759954" cy="2677656"/>
          </a:xfrm>
          <a:prstGeom prst="rect">
            <a:avLst/>
          </a:prstGeom>
          <a:solidFill>
            <a:schemeClr val="tx1">
              <a:alpha val="67000"/>
            </a:schemeClr>
          </a:solidFill>
        </p:spPr>
        <p:txBody>
          <a:bodyPr wrap="square" rtlCol="0">
            <a:spAutoFit/>
          </a:bodyPr>
          <a:lstStyle/>
          <a:p>
            <a:pPr marL="336550" indent="-336550">
              <a:buFont typeface="+mj-lt"/>
              <a:buAutoNum type="arabicPeriod"/>
            </a:pPr>
            <a:r>
              <a:rPr lang="en-US" sz="2400" b="1" dirty="0" err="1">
                <a:solidFill>
                  <a:schemeClr val="bg1"/>
                </a:solidFill>
              </a:rPr>
              <a:t>Qué</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a:t>
            </a:r>
          </a:p>
          <a:p>
            <a:pPr marL="336550" indent="-336550">
              <a:buFont typeface="+mj-lt"/>
              <a:buAutoNum type="arabicPeriod"/>
            </a:pPr>
            <a:endParaRPr lang="en-US" sz="2400" b="1" dirty="0">
              <a:solidFill>
                <a:schemeClr val="bg1"/>
              </a:solidFill>
            </a:endParaRPr>
          </a:p>
          <a:p>
            <a:pPr marL="336550" indent="-336550">
              <a:buFont typeface="+mj-lt"/>
              <a:buAutoNum type="arabicPeriod"/>
            </a:pPr>
            <a:endParaRPr lang="en-US" sz="2400" b="1" dirty="0">
              <a:solidFill>
                <a:schemeClr val="bg1"/>
              </a:solidFill>
            </a:endParaRPr>
          </a:p>
          <a:p>
            <a:pPr marL="336550" indent="-336550">
              <a:buFont typeface="+mj-lt"/>
              <a:buAutoNum type="arabicPeriod"/>
            </a:pPr>
            <a:r>
              <a:rPr lang="en-US" sz="2400" b="1" dirty="0" err="1">
                <a:solidFill>
                  <a:schemeClr val="bg1"/>
                </a:solidFill>
              </a:rPr>
              <a:t>Cómo</a:t>
            </a:r>
            <a:r>
              <a:rPr lang="en-US" sz="2400" b="1" dirty="0">
                <a:solidFill>
                  <a:schemeClr val="bg1"/>
                </a:solidFill>
              </a:rPr>
              <a:t> </a:t>
            </a:r>
            <a:r>
              <a:rPr lang="en-US" sz="2400" b="1" dirty="0" err="1">
                <a:solidFill>
                  <a:schemeClr val="bg1"/>
                </a:solidFill>
              </a:rPr>
              <a:t>empezar</a:t>
            </a:r>
            <a:r>
              <a:rPr lang="en-US" sz="2400" b="1" dirty="0">
                <a:solidFill>
                  <a:schemeClr val="bg1"/>
                </a:solidFill>
              </a:rPr>
              <a:t>?</a:t>
            </a:r>
          </a:p>
        </p:txBody>
      </p:sp>
      <p:sp>
        <p:nvSpPr>
          <p:cNvPr id="2" name="Rectangle 1">
            <a:extLst>
              <a:ext uri="{FF2B5EF4-FFF2-40B4-BE49-F238E27FC236}">
                <a16:creationId xmlns:a16="http://schemas.microsoft.com/office/drawing/2014/main" id="{B28BA0A3-FA35-4CDE-AF54-2357C37CBF5F}"/>
              </a:ext>
            </a:extLst>
          </p:cNvPr>
          <p:cNvSpPr/>
          <p:nvPr/>
        </p:nvSpPr>
        <p:spPr>
          <a:xfrm>
            <a:off x="561446" y="1535276"/>
            <a:ext cx="4753711" cy="65722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204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15000</TotalTime>
  <Words>394</Words>
  <Application>Microsoft Office PowerPoint</Application>
  <PresentationFormat>On-screen Show (4:3)</PresentationFormat>
  <Paragraphs>69</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PowerPoint Presentation</vt:lpstr>
      <vt:lpstr>LA PERDIDA Y DESPERDICIO DE ALIMENTOS = LA PDA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Hanson</dc:creator>
  <cp:lastModifiedBy>Austin Clowes</cp:lastModifiedBy>
  <cp:revision>441</cp:revision>
  <dcterms:created xsi:type="dcterms:W3CDTF">2016-05-18T15:08:29Z</dcterms:created>
  <dcterms:modified xsi:type="dcterms:W3CDTF">2018-04-25T20:23:47Z</dcterms:modified>
</cp:coreProperties>
</file>